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1" r:id="rId3"/>
    <p:sldId id="259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5E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91" autoAdjust="0"/>
    <p:restoredTop sz="94660"/>
  </p:normalViewPr>
  <p:slideViewPr>
    <p:cSldViewPr snapToGrid="0">
      <p:cViewPr varScale="1">
        <p:scale>
          <a:sx n="89" d="100"/>
          <a:sy n="89" d="100"/>
        </p:scale>
        <p:origin x="38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2205128"/>
            <a:ext cx="9144000" cy="2387600"/>
          </a:xfrm>
        </p:spPr>
        <p:txBody>
          <a:bodyPr anchor="b"/>
          <a:lstStyle>
            <a:lvl1pPr algn="ctr">
              <a:defRPr sz="6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9296400" y="429473"/>
            <a:ext cx="2743200" cy="365125"/>
          </a:xfrm>
        </p:spPr>
        <p:txBody>
          <a:bodyPr/>
          <a:lstStyle>
            <a:lvl1pPr algn="r"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35D8E3AB-9BC3-487E-8CF9-F6ED82471E35}" type="datetimeFigureOut">
              <a:rPr lang="ja-JP" altLang="en-US" smtClean="0"/>
              <a:pPr/>
              <a:t>2023/12/15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161143" y="556473"/>
            <a:ext cx="370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dirty="0" smtClean="0"/>
              <a:t>Fujisawa Digital Promotion Office</a:t>
            </a:r>
            <a:endParaRPr kumimoji="1" lang="ja-JP" altLang="en-US" dirty="0"/>
          </a:p>
        </p:txBody>
      </p:sp>
      <p:pic>
        <p:nvPicPr>
          <p:cNvPr id="9" name="図 8" descr="V:\CP\市章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418" y="342035"/>
            <a:ext cx="858525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5331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E3AB-9BC3-487E-8CF9-F6ED82471E35}" type="datetimeFigureOut">
              <a:rPr kumimoji="1" lang="ja-JP" altLang="en-US" smtClean="0"/>
              <a:t>2023/12/15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1A442-F8D6-44A3-8A01-43AF2DCF44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378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E3AB-9BC3-487E-8CF9-F6ED82471E35}" type="datetimeFigureOut">
              <a:rPr kumimoji="1" lang="ja-JP" altLang="en-US" smtClean="0"/>
              <a:t>2023/12/15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1A442-F8D6-44A3-8A01-43AF2DCF44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2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0" y="6462512"/>
            <a:ext cx="12192000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14D1A442-F8D6-44A3-8A01-43AF2DCF444F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10" name="Picture 7" descr="enoshijma_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6424612"/>
            <a:ext cx="74930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 userDrawn="1"/>
        </p:nvSpPr>
        <p:spPr>
          <a:xfrm>
            <a:off x="571500" y="6491287"/>
            <a:ext cx="49276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Fujisawa Digital Promotion Office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87929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E3AB-9BC3-487E-8CF9-F6ED82471E35}" type="datetimeFigureOut">
              <a:rPr kumimoji="1" lang="ja-JP" altLang="en-US" smtClean="0"/>
              <a:t>2023/12/15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1A442-F8D6-44A3-8A01-43AF2DCF44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1003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E3AB-9BC3-487E-8CF9-F6ED82471E35}" type="datetimeFigureOut">
              <a:rPr kumimoji="1" lang="ja-JP" altLang="en-US" smtClean="0"/>
              <a:t>2023/12/15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1A442-F8D6-44A3-8A01-43AF2DCF44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0943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E3AB-9BC3-487E-8CF9-F6ED82471E35}" type="datetimeFigureOut">
              <a:rPr kumimoji="1" lang="ja-JP" altLang="en-US" smtClean="0"/>
              <a:t>2023/12/15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1A442-F8D6-44A3-8A01-43AF2DCF44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889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E3AB-9BC3-487E-8CF9-F6ED82471E35}" type="datetimeFigureOut">
              <a:rPr kumimoji="1" lang="ja-JP" altLang="en-US" smtClean="0"/>
              <a:t>2023/12/15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1A442-F8D6-44A3-8A01-43AF2DCF44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6813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E3AB-9BC3-487E-8CF9-F6ED82471E35}" type="datetimeFigureOut">
              <a:rPr kumimoji="1" lang="ja-JP" altLang="en-US" smtClean="0"/>
              <a:t>2023/12/15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1A442-F8D6-44A3-8A01-43AF2DCF44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68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E3AB-9BC3-487E-8CF9-F6ED82471E35}" type="datetimeFigureOut">
              <a:rPr kumimoji="1" lang="ja-JP" altLang="en-US" smtClean="0"/>
              <a:t>2023/12/15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1A442-F8D6-44A3-8A01-43AF2DCF44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981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E3AB-9BC3-487E-8CF9-F6ED82471E35}" type="datetimeFigureOut">
              <a:rPr kumimoji="1" lang="ja-JP" altLang="en-US" smtClean="0"/>
              <a:t>2023/12/15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1A442-F8D6-44A3-8A01-43AF2DCF44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795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8E3AB-9BC3-487E-8CF9-F6ED82471E35}" type="datetimeFigureOut">
              <a:rPr kumimoji="1" lang="ja-JP" altLang="en-US" smtClean="0"/>
              <a:t>2023/12/15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1A442-F8D6-44A3-8A01-43AF2DCF44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7590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直線コネクタ 55"/>
          <p:cNvCxnSpPr>
            <a:stCxn id="281" idx="2"/>
          </p:cNvCxnSpPr>
          <p:nvPr/>
        </p:nvCxnSpPr>
        <p:spPr>
          <a:xfrm flipH="1" flipV="1">
            <a:off x="6437828" y="4983086"/>
            <a:ext cx="233079" cy="3581"/>
          </a:xfrm>
          <a:prstGeom prst="line">
            <a:avLst/>
          </a:prstGeom>
          <a:ln w="38100" cap="rnd">
            <a:solidFill>
              <a:srgbClr val="FF9999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コネクタ 97"/>
          <p:cNvCxnSpPr/>
          <p:nvPr/>
        </p:nvCxnSpPr>
        <p:spPr>
          <a:xfrm flipH="1" flipV="1">
            <a:off x="7536840" y="3305790"/>
            <a:ext cx="1177479" cy="56545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角丸四角形 122"/>
          <p:cNvSpPr/>
          <p:nvPr/>
        </p:nvSpPr>
        <p:spPr>
          <a:xfrm>
            <a:off x="6151341" y="3399591"/>
            <a:ext cx="5431060" cy="912551"/>
          </a:xfrm>
          <a:prstGeom prst="roundRect">
            <a:avLst>
              <a:gd name="adj" fmla="val 886"/>
            </a:avLst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雲 53"/>
          <p:cNvSpPr/>
          <p:nvPr/>
        </p:nvSpPr>
        <p:spPr>
          <a:xfrm>
            <a:off x="4055805" y="1126464"/>
            <a:ext cx="7683911" cy="1902361"/>
          </a:xfrm>
          <a:prstGeom prst="cloud">
            <a:avLst/>
          </a:prstGeom>
          <a:noFill/>
          <a:ln w="254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3" name="直線コネクタ 252"/>
          <p:cNvCxnSpPr>
            <a:stCxn id="242" idx="0"/>
          </p:cNvCxnSpPr>
          <p:nvPr/>
        </p:nvCxnSpPr>
        <p:spPr>
          <a:xfrm flipH="1" flipV="1">
            <a:off x="5486684" y="2289707"/>
            <a:ext cx="1384719" cy="659586"/>
          </a:xfrm>
          <a:prstGeom prst="line">
            <a:avLst/>
          </a:prstGeom>
          <a:ln w="381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線コネクタ 119"/>
          <p:cNvCxnSpPr>
            <a:endCxn id="121" idx="2"/>
          </p:cNvCxnSpPr>
          <p:nvPr/>
        </p:nvCxnSpPr>
        <p:spPr>
          <a:xfrm flipH="1" flipV="1">
            <a:off x="7922967" y="708664"/>
            <a:ext cx="94785" cy="929873"/>
          </a:xfrm>
          <a:prstGeom prst="line">
            <a:avLst/>
          </a:prstGeom>
          <a:ln w="381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角丸四角形 263"/>
          <p:cNvSpPr/>
          <p:nvPr/>
        </p:nvSpPr>
        <p:spPr>
          <a:xfrm>
            <a:off x="6340992" y="4395237"/>
            <a:ext cx="4318047" cy="1600148"/>
          </a:xfrm>
          <a:prstGeom prst="roundRect">
            <a:avLst>
              <a:gd name="adj" fmla="val 886"/>
            </a:avLst>
          </a:prstGeom>
          <a:noFill/>
          <a:ln w="25400">
            <a:solidFill>
              <a:srgbClr val="FF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9" name="直方体 278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5000000}"/>
              </a:ext>
            </a:extLst>
          </p:cNvPr>
          <p:cNvSpPr/>
          <p:nvPr/>
        </p:nvSpPr>
        <p:spPr>
          <a:xfrm>
            <a:off x="6670907" y="5154145"/>
            <a:ext cx="3737378" cy="303339"/>
          </a:xfrm>
          <a:prstGeom prst="cube">
            <a:avLst>
              <a:gd name="adj" fmla="val 18549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下水道</a:t>
            </a:r>
            <a:r>
              <a:rPr lang="en-US" altLang="ja-JP" sz="1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  <a:r>
              <a:rPr lang="ja-JP" altLang="en-US" sz="1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（下水道総務課</a:t>
            </a:r>
            <a:r>
              <a:rPr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など・</a:t>
            </a:r>
            <a:r>
              <a:rPr lang="ja-JP" altLang="en-US" sz="1200" dirty="0" smtClean="0">
                <a:solidFill>
                  <a:schemeClr val="accent6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パスコ</a:t>
            </a:r>
            <a:r>
              <a:rPr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1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82" name="直方体 281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5000000}"/>
              </a:ext>
            </a:extLst>
          </p:cNvPr>
          <p:cNvSpPr/>
          <p:nvPr/>
        </p:nvSpPr>
        <p:spPr>
          <a:xfrm>
            <a:off x="6670907" y="4477483"/>
            <a:ext cx="3737378" cy="301536"/>
          </a:xfrm>
          <a:prstGeom prst="cube">
            <a:avLst>
              <a:gd name="adj" fmla="val 18549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統合型</a:t>
            </a:r>
            <a:r>
              <a:rPr kumimoji="1" lang="en-US" altLang="ja-JP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  <a:r>
              <a:rPr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（情報システム課・</a:t>
            </a:r>
            <a:r>
              <a:rPr lang="ja-JP" altLang="en-US" sz="1200" dirty="0" smtClean="0">
                <a:solidFill>
                  <a:srgbClr val="00B0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ファルコン</a:t>
            </a:r>
            <a:r>
              <a:rPr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kumimoji="1" lang="ja-JP" altLang="en-US" sz="1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0" name="直方体 39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23000000}"/>
              </a:ext>
            </a:extLst>
          </p:cNvPr>
          <p:cNvSpPr/>
          <p:nvPr/>
        </p:nvSpPr>
        <p:spPr>
          <a:xfrm>
            <a:off x="8529558" y="3575641"/>
            <a:ext cx="2880000" cy="598107"/>
          </a:xfrm>
          <a:prstGeom prst="cube">
            <a:avLst>
              <a:gd name="adj" fmla="val 19766"/>
            </a:avLst>
          </a:prstGeom>
          <a:solidFill>
            <a:schemeClr val="accent4">
              <a:lumMod val="40000"/>
              <a:lumOff val="60000"/>
            </a:schemeClr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一般業務支援</a:t>
            </a:r>
            <a:r>
              <a:rPr lang="en-US" altLang="ja-JP" sz="1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（道路河川総務課</a:t>
            </a:r>
            <a:r>
              <a:rPr lang="ja-JP" altLang="en-US" sz="1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  <a:r>
              <a:rPr lang="ja-JP" altLang="en-US" sz="1200" dirty="0">
                <a:solidFill>
                  <a:srgbClr val="7030A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国際</a:t>
            </a:r>
            <a:r>
              <a:rPr lang="ja-JP" altLang="en-US" sz="1200" dirty="0" smtClean="0">
                <a:solidFill>
                  <a:srgbClr val="7030A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航業）</a:t>
            </a:r>
            <a:endParaRPr lang="en-US" altLang="ja-JP" sz="1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69" name="円/楕円 268"/>
          <p:cNvSpPr/>
          <p:nvPr/>
        </p:nvSpPr>
        <p:spPr>
          <a:xfrm>
            <a:off x="8670455" y="3420353"/>
            <a:ext cx="1637062" cy="32755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 err="1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LGWAN</a:t>
            </a:r>
            <a:r>
              <a:rPr kumimoji="1" lang="en-US" altLang="ja-JP" sz="1000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-ASP</a:t>
            </a:r>
            <a:endParaRPr kumimoji="1" lang="ja-JP" altLang="en-US" sz="10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1" name="直方体 60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5000000}"/>
              </a:ext>
            </a:extLst>
          </p:cNvPr>
          <p:cNvSpPr/>
          <p:nvPr/>
        </p:nvSpPr>
        <p:spPr>
          <a:xfrm>
            <a:off x="6505186" y="1574961"/>
            <a:ext cx="3240000" cy="758130"/>
          </a:xfrm>
          <a:prstGeom prst="cube">
            <a:avLst>
              <a:gd name="adj" fmla="val 18549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公開用 建築まちづくり</a:t>
            </a:r>
            <a:r>
              <a:rPr kumimoji="1" lang="en-US" altLang="ja-JP" sz="1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</a:p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ja-JP" altLang="en-US" sz="1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建築指導課など・</a:t>
            </a:r>
            <a:r>
              <a:rPr lang="ja-JP" altLang="en-US" sz="1400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アジア航測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kumimoji="1" lang="en-US" altLang="ja-JP" sz="14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65" name="円/楕円 264"/>
          <p:cNvSpPr/>
          <p:nvPr/>
        </p:nvSpPr>
        <p:spPr>
          <a:xfrm>
            <a:off x="6601717" y="1403428"/>
            <a:ext cx="2261983" cy="321150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ふじさわキュンマップ</a:t>
            </a:r>
            <a:endParaRPr kumimoji="1" lang="ja-JP" altLang="en-US" sz="10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95" name="正方形/長方形 94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C000000}"/>
              </a:ext>
            </a:extLst>
          </p:cNvPr>
          <p:cNvSpPr/>
          <p:nvPr/>
        </p:nvSpPr>
        <p:spPr>
          <a:xfrm>
            <a:off x="5970406" y="4477482"/>
            <a:ext cx="467594" cy="173720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 b="1" dirty="0" smtClean="0">
                <a:solidFill>
                  <a:srgbClr val="FF9999"/>
                </a:solidFill>
              </a:rPr>
              <a:t>庁内Ｌ Ａ Ｎ（情 報 系）</a:t>
            </a:r>
            <a:endParaRPr kumimoji="1" lang="ja-JP" altLang="en-US" sz="1400" b="1" dirty="0">
              <a:solidFill>
                <a:srgbClr val="FF9999"/>
              </a:solidFill>
            </a:endParaRP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10955699" y="5301888"/>
            <a:ext cx="1315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統合型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GIS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01" name="直線矢印コネクタ 100"/>
          <p:cNvCxnSpPr>
            <a:stCxn id="234" idx="0"/>
          </p:cNvCxnSpPr>
          <p:nvPr/>
        </p:nvCxnSpPr>
        <p:spPr>
          <a:xfrm flipH="1" flipV="1">
            <a:off x="10541249" y="4093087"/>
            <a:ext cx="1072228" cy="12088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1" name="図 120">
            <a:extLst>
              <a:ext uri="{FF2B5EF4-FFF2-40B4-BE49-F238E27FC236}">
                <a16:creationId xmlns:a16="http://schemas.microsoft.com/office/drawing/2014/main" xmlns="" id="{C26AB1E1-F313-49A4-A979-9EBA24DCEE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028" y="290864"/>
            <a:ext cx="945878" cy="417800"/>
          </a:xfrm>
          <a:prstGeom prst="rect">
            <a:avLst/>
          </a:prstGeom>
        </p:spPr>
      </p:pic>
      <p:sp>
        <p:nvSpPr>
          <p:cNvPr id="122" name="正方形/長方形 121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20000000}"/>
              </a:ext>
            </a:extLst>
          </p:cNvPr>
          <p:cNvSpPr/>
          <p:nvPr/>
        </p:nvSpPr>
        <p:spPr>
          <a:xfrm>
            <a:off x="8402933" y="343723"/>
            <a:ext cx="1308023" cy="35345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市民、事業者</a:t>
            </a:r>
            <a:endParaRPr kumimoji="1" lang="ja-JP" altLang="en-US" sz="1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C000000}"/>
              </a:ext>
            </a:extLst>
          </p:cNvPr>
          <p:cNvSpPr/>
          <p:nvPr/>
        </p:nvSpPr>
        <p:spPr>
          <a:xfrm>
            <a:off x="8010607" y="3046573"/>
            <a:ext cx="914152" cy="4179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 b="1" dirty="0" smtClean="0">
                <a:solidFill>
                  <a:srgbClr val="FFC000"/>
                </a:solidFill>
              </a:rPr>
              <a:t>ＬＧＷＡＮ</a:t>
            </a:r>
            <a:endParaRPr kumimoji="1" lang="ja-JP" altLang="en-US" sz="1400" b="1" dirty="0">
              <a:solidFill>
                <a:srgbClr val="FFC000"/>
              </a:solidFill>
            </a:endParaRPr>
          </a:p>
        </p:txBody>
      </p:sp>
      <p:cxnSp>
        <p:nvCxnSpPr>
          <p:cNvPr id="119" name="直線コネクタ 118"/>
          <p:cNvCxnSpPr>
            <a:endCxn id="121" idx="2"/>
          </p:cNvCxnSpPr>
          <p:nvPr/>
        </p:nvCxnSpPr>
        <p:spPr>
          <a:xfrm flipV="1">
            <a:off x="5412658" y="708664"/>
            <a:ext cx="2510309" cy="1015914"/>
          </a:xfrm>
          <a:prstGeom prst="line">
            <a:avLst/>
          </a:prstGeom>
          <a:ln w="381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直線コネクタ 266"/>
          <p:cNvCxnSpPr>
            <a:endCxn id="61" idx="3"/>
          </p:cNvCxnSpPr>
          <p:nvPr/>
        </p:nvCxnSpPr>
        <p:spPr>
          <a:xfrm flipV="1">
            <a:off x="6438000" y="2333091"/>
            <a:ext cx="1616873" cy="1066500"/>
          </a:xfrm>
          <a:prstGeom prst="line">
            <a:avLst/>
          </a:prstGeom>
          <a:ln w="381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直方体 69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5000000}"/>
              </a:ext>
            </a:extLst>
          </p:cNvPr>
          <p:cNvSpPr/>
          <p:nvPr/>
        </p:nvSpPr>
        <p:spPr>
          <a:xfrm>
            <a:off x="4585688" y="1810145"/>
            <a:ext cx="1421496" cy="554158"/>
          </a:xfrm>
          <a:prstGeom prst="cube">
            <a:avLst>
              <a:gd name="adj" fmla="val 18549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ＬＩＮＥ</a:t>
            </a:r>
            <a:endParaRPr kumimoji="1" lang="en-US" altLang="ja-JP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kumimoji="1" lang="en-US" altLang="ja-JP" dirty="0" err="1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KANAMETO</a:t>
            </a:r>
            <a:r>
              <a:rPr kumimoji="1" lang="en-US" altLang="ja-JP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</a:p>
          <a:p>
            <a:pPr algn="ctr"/>
            <a:endParaRPr kumimoji="1" lang="ja-JP" altLang="en-US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1" name="円/楕円 70"/>
          <p:cNvSpPr/>
          <p:nvPr/>
        </p:nvSpPr>
        <p:spPr>
          <a:xfrm>
            <a:off x="4511271" y="1574067"/>
            <a:ext cx="1417343" cy="327554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通報システム</a:t>
            </a:r>
            <a:endParaRPr kumimoji="1" lang="ja-JP" altLang="en-US" sz="10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86061" y="3092488"/>
            <a:ext cx="516428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主な課題</a:t>
            </a:r>
            <a:endParaRPr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2000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つの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統合型</a:t>
            </a:r>
            <a: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GIS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2000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つの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公開型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GIS</a:t>
            </a:r>
          </a:p>
          <a:p>
            <a:endParaRPr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外部との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情報連携に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ハードル</a:t>
            </a:r>
            <a:endParaRPr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（オープン化）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7" name="正方形/長方形 126"/>
          <p:cNvSpPr/>
          <p:nvPr/>
        </p:nvSpPr>
        <p:spPr>
          <a:xfrm>
            <a:off x="5631" y="8748"/>
            <a:ext cx="63975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別紙１　①　現状</a:t>
            </a:r>
            <a:endParaRPr lang="en-US" altLang="ja-JP" sz="28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8" name="角丸四角形 127"/>
          <p:cNvSpPr/>
          <p:nvPr/>
        </p:nvSpPr>
        <p:spPr>
          <a:xfrm>
            <a:off x="4807709" y="4388465"/>
            <a:ext cx="1114594" cy="1737207"/>
          </a:xfrm>
          <a:prstGeom prst="roundRect">
            <a:avLst>
              <a:gd name="adj" fmla="val 886"/>
            </a:avLst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en-US" altLang="ja-JP" sz="1200" dirty="0">
              <a:solidFill>
                <a:sysClr val="windowText" lastClr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9" name="正方形/長方形 128">
            <a:extLst>
              <a:ext uri="{FF2B5EF4-FFF2-40B4-BE49-F238E27FC236}">
                <a16:creationId xmlns:lc="http://schemas.openxmlformats.org/drawingml/2006/lockedCanvas" xmlns:a16="http://schemas.microsoft.com/office/drawing/2014/main" xmlns="" xmlns:xdr="http://schemas.openxmlformats.org/drawingml/2006/spreadsheetDrawing" id="{00000000-0008-0000-0100-00000C000000}"/>
              </a:ext>
            </a:extLst>
          </p:cNvPr>
          <p:cNvSpPr/>
          <p:nvPr/>
        </p:nvSpPr>
        <p:spPr>
          <a:xfrm>
            <a:off x="4972215" y="4056824"/>
            <a:ext cx="701193" cy="4179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 b="1" dirty="0">
                <a:solidFill>
                  <a:schemeClr val="tx1"/>
                </a:solidFill>
              </a:rPr>
              <a:t>単独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837372" y="4447620"/>
            <a:ext cx="1054373" cy="4231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税務地図情報</a:t>
            </a:r>
            <a:endParaRPr lang="en-US" altLang="ja-JP" sz="11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defRPr/>
            </a:pPr>
            <a:r>
              <a:rPr lang="en-US" altLang="ja-JP" sz="1050" dirty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050" dirty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資産税課</a:t>
            </a:r>
            <a:r>
              <a:rPr lang="ja-JP" altLang="en-US" sz="1050" dirty="0" smtClean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1050" dirty="0">
              <a:solidFill>
                <a:sysClr val="windowText" lastClr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4837372" y="4999828"/>
            <a:ext cx="1054373" cy="4231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都市計画</a:t>
            </a:r>
            <a:r>
              <a:rPr lang="en-US" altLang="ja-JP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</a:p>
          <a:p>
            <a:r>
              <a:rPr lang="en-US" altLang="ja-JP" sz="1050" dirty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050" dirty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都市計画課）</a:t>
            </a:r>
            <a:endParaRPr lang="en-US" altLang="ja-JP" sz="1050" dirty="0">
              <a:solidFill>
                <a:sysClr val="windowText" lastClr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4837372" y="5565303"/>
            <a:ext cx="1054373" cy="4308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ja-JP" altLang="en-US" sz="1100" dirty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消防地図検索</a:t>
            </a:r>
            <a:endParaRPr lang="en-US" altLang="ja-JP" sz="1100" dirty="0">
              <a:solidFill>
                <a:sysClr val="windowText" lastClr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defRPr/>
            </a:pPr>
            <a:r>
              <a:rPr lang="en-US" altLang="ja-JP" sz="1050" dirty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050" dirty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消防）</a:t>
            </a:r>
            <a:endParaRPr lang="en-US" altLang="ja-JP" sz="1050" dirty="0">
              <a:solidFill>
                <a:sysClr val="windowText" lastClr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73" name="直線コネクタ 72"/>
          <p:cNvCxnSpPr/>
          <p:nvPr/>
        </p:nvCxnSpPr>
        <p:spPr>
          <a:xfrm flipV="1">
            <a:off x="6438000" y="3394370"/>
            <a:ext cx="0" cy="912101"/>
          </a:xfrm>
          <a:prstGeom prst="line">
            <a:avLst/>
          </a:prstGeom>
          <a:ln w="381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直方体 270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5000000}"/>
              </a:ext>
            </a:extLst>
          </p:cNvPr>
          <p:cNvSpPr/>
          <p:nvPr/>
        </p:nvSpPr>
        <p:spPr>
          <a:xfrm>
            <a:off x="6670907" y="5508553"/>
            <a:ext cx="3737378" cy="303339"/>
          </a:xfrm>
          <a:prstGeom prst="cube">
            <a:avLst>
              <a:gd name="adj" fmla="val 18549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道路台帳</a:t>
            </a:r>
            <a:r>
              <a:rPr kumimoji="1" lang="en-US" altLang="ja-JP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  <a:r>
              <a:rPr kumimoji="1"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（道路管理課</a:t>
            </a:r>
            <a:r>
              <a:rPr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  <a:r>
              <a:rPr lang="ja-JP" altLang="en-US" sz="1200" dirty="0" smtClean="0">
                <a:solidFill>
                  <a:srgbClr val="7030A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国際航業</a:t>
            </a:r>
            <a:r>
              <a:rPr kumimoji="1"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kumimoji="1" lang="ja-JP" altLang="en-US" sz="1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236" name="直線矢印コネクタ 235"/>
          <p:cNvCxnSpPr>
            <a:stCxn id="234" idx="0"/>
          </p:cNvCxnSpPr>
          <p:nvPr/>
        </p:nvCxnSpPr>
        <p:spPr>
          <a:xfrm flipH="1" flipV="1">
            <a:off x="9710956" y="4682908"/>
            <a:ext cx="1902521" cy="6189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/>
          <p:cNvCxnSpPr>
            <a:endCxn id="242" idx="2"/>
          </p:cNvCxnSpPr>
          <p:nvPr/>
        </p:nvCxnSpPr>
        <p:spPr>
          <a:xfrm flipH="1" flipV="1">
            <a:off x="7117822" y="3093069"/>
            <a:ext cx="831212" cy="404685"/>
          </a:xfrm>
          <a:prstGeom prst="line">
            <a:avLst/>
          </a:prstGeom>
          <a:ln w="381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2" name="円弧 241"/>
          <p:cNvSpPr/>
          <p:nvPr/>
        </p:nvSpPr>
        <p:spPr>
          <a:xfrm rot="18000000">
            <a:off x="6372875" y="3096478"/>
            <a:ext cx="897049" cy="447856"/>
          </a:xfrm>
          <a:prstGeom prst="arc">
            <a:avLst>
              <a:gd name="adj1" fmla="val 20260433"/>
              <a:gd name="adj2" fmla="val 1350848"/>
            </a:avLst>
          </a:prstGeom>
          <a:ln w="381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5" name="角丸四角形 234"/>
          <p:cNvSpPr/>
          <p:nvPr/>
        </p:nvSpPr>
        <p:spPr>
          <a:xfrm>
            <a:off x="7450028" y="3213100"/>
            <a:ext cx="604845" cy="36254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 smtClean="0"/>
              <a:t>ｻｰﾊﾞｰ</a:t>
            </a:r>
            <a:endParaRPr kumimoji="1" lang="ja-JP" altLang="en-US" sz="1050" dirty="0"/>
          </a:p>
        </p:txBody>
      </p:sp>
      <p:sp>
        <p:nvSpPr>
          <p:cNvPr id="51" name="正方形/長方形 50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C000000}"/>
              </a:ext>
            </a:extLst>
          </p:cNvPr>
          <p:cNvSpPr/>
          <p:nvPr/>
        </p:nvSpPr>
        <p:spPr>
          <a:xfrm>
            <a:off x="3937516" y="1046800"/>
            <a:ext cx="1314308" cy="4179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 b="1" dirty="0" smtClean="0">
                <a:solidFill>
                  <a:schemeClr val="accent5"/>
                </a:solidFill>
              </a:rPr>
              <a:t>インターネット</a:t>
            </a:r>
            <a:endParaRPr kumimoji="1" lang="ja-JP" altLang="en-US" sz="1400" b="1" dirty="0">
              <a:solidFill>
                <a:schemeClr val="accent5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6403208" y="1403428"/>
            <a:ext cx="3474888" cy="1056437"/>
          </a:xfrm>
          <a:prstGeom prst="rect">
            <a:avLst/>
          </a:prstGeom>
          <a:noFill/>
          <a:ln w="508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/>
        </p:nvSpPr>
        <p:spPr>
          <a:xfrm>
            <a:off x="8483600" y="3381843"/>
            <a:ext cx="2997200" cy="829742"/>
          </a:xfrm>
          <a:prstGeom prst="rect">
            <a:avLst/>
          </a:prstGeom>
          <a:noFill/>
          <a:ln w="508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7" name="直線コネクタ 56"/>
          <p:cNvCxnSpPr/>
          <p:nvPr/>
        </p:nvCxnSpPr>
        <p:spPr>
          <a:xfrm flipH="1">
            <a:off x="6437827" y="4306470"/>
            <a:ext cx="1" cy="676616"/>
          </a:xfrm>
          <a:prstGeom prst="line">
            <a:avLst/>
          </a:prstGeom>
          <a:ln w="38100" cap="rnd">
            <a:solidFill>
              <a:srgbClr val="FF9999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1" name="直方体 280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5000000}"/>
              </a:ext>
            </a:extLst>
          </p:cNvPr>
          <p:cNvSpPr/>
          <p:nvPr/>
        </p:nvSpPr>
        <p:spPr>
          <a:xfrm>
            <a:off x="6670907" y="4806864"/>
            <a:ext cx="3737378" cy="303339"/>
          </a:xfrm>
          <a:prstGeom prst="cube">
            <a:avLst>
              <a:gd name="adj" fmla="val 18549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建築</a:t>
            </a:r>
            <a:r>
              <a:rPr lang="ja-JP" altLang="en-US" sz="1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まちづくり</a:t>
            </a:r>
            <a:r>
              <a:rPr lang="en-US" altLang="ja-JP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  <a:r>
              <a:rPr lang="ja-JP" altLang="en-US" sz="1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建築指導課・</a:t>
            </a:r>
            <a:r>
              <a:rPr lang="ja-JP" altLang="en-US" sz="1200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アジア航測</a:t>
            </a:r>
            <a:r>
              <a:rPr lang="ja-JP" altLang="en-US" sz="1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kumimoji="1" lang="ja-JP" altLang="en-US" sz="1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6646097" y="4437269"/>
            <a:ext cx="3819713" cy="406120"/>
          </a:xfrm>
          <a:prstGeom prst="rect">
            <a:avLst/>
          </a:prstGeom>
          <a:noFill/>
          <a:ln w="508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角丸四角形 58"/>
          <p:cNvSpPr/>
          <p:nvPr/>
        </p:nvSpPr>
        <p:spPr>
          <a:xfrm>
            <a:off x="6232479" y="3213100"/>
            <a:ext cx="604845" cy="36254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 smtClean="0"/>
              <a:t>ｻｰﾊﾞｰ</a:t>
            </a:r>
            <a:endParaRPr kumimoji="1" lang="ja-JP" altLang="en-US" sz="1050" dirty="0"/>
          </a:p>
        </p:txBody>
      </p:sp>
    </p:spTree>
    <p:extLst>
      <p:ext uri="{BB962C8B-B14F-4D97-AF65-F5344CB8AC3E}">
        <p14:creationId xmlns:p14="http://schemas.microsoft.com/office/powerpoint/2010/main" val="3431886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雲 258"/>
          <p:cNvSpPr/>
          <p:nvPr/>
        </p:nvSpPr>
        <p:spPr>
          <a:xfrm>
            <a:off x="4055805" y="1126464"/>
            <a:ext cx="7683911" cy="1902361"/>
          </a:xfrm>
          <a:prstGeom prst="cloud">
            <a:avLst/>
          </a:prstGeom>
          <a:noFill/>
          <a:ln w="254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14" name="直線矢印コネクタ 113"/>
          <p:cNvCxnSpPr/>
          <p:nvPr/>
        </p:nvCxnSpPr>
        <p:spPr>
          <a:xfrm flipH="1" flipV="1">
            <a:off x="8613023" y="2348970"/>
            <a:ext cx="1038904" cy="1375424"/>
          </a:xfrm>
          <a:prstGeom prst="straightConnector1">
            <a:avLst/>
          </a:prstGeom>
          <a:ln w="104775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コネクタ 129"/>
          <p:cNvCxnSpPr>
            <a:endCxn id="127" idx="2"/>
          </p:cNvCxnSpPr>
          <p:nvPr/>
        </p:nvCxnSpPr>
        <p:spPr>
          <a:xfrm flipH="1" flipV="1">
            <a:off x="7922967" y="708664"/>
            <a:ext cx="94785" cy="929873"/>
          </a:xfrm>
          <a:prstGeom prst="line">
            <a:avLst/>
          </a:prstGeom>
          <a:ln w="381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>
            <a:stCxn id="39" idx="2"/>
            <a:endCxn id="102" idx="5"/>
          </p:cNvCxnSpPr>
          <p:nvPr/>
        </p:nvCxnSpPr>
        <p:spPr>
          <a:xfrm flipH="1">
            <a:off x="9089760" y="1169404"/>
            <a:ext cx="636905" cy="714309"/>
          </a:xfrm>
          <a:prstGeom prst="straightConnector1">
            <a:avLst/>
          </a:prstGeom>
          <a:ln w="104775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矢印コネクタ 3"/>
          <p:cNvCxnSpPr/>
          <p:nvPr/>
        </p:nvCxnSpPr>
        <p:spPr>
          <a:xfrm flipV="1">
            <a:off x="7870572" y="2296769"/>
            <a:ext cx="31026" cy="2265360"/>
          </a:xfrm>
          <a:prstGeom prst="straightConnector1">
            <a:avLst/>
          </a:prstGeom>
          <a:ln w="104775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直方体 38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5000000}"/>
              </a:ext>
            </a:extLst>
          </p:cNvPr>
          <p:cNvSpPr/>
          <p:nvPr/>
        </p:nvSpPr>
        <p:spPr>
          <a:xfrm>
            <a:off x="9726665" y="676220"/>
            <a:ext cx="2291164" cy="832034"/>
          </a:xfrm>
          <a:prstGeom prst="cube">
            <a:avLst>
              <a:gd name="adj" fmla="val 18549"/>
            </a:avLst>
          </a:prstGeom>
          <a:solidFill>
            <a:schemeClr val="bg1">
              <a:lumMod val="95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公開用 建築まちづくり</a:t>
            </a:r>
            <a:r>
              <a:rPr lang="en-US" altLang="ja-JP" sz="12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</a:p>
          <a:p>
            <a:pPr algn="ctr"/>
            <a:r>
              <a:rPr lang="ja-JP" altLang="en-US" sz="12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（建築指導課など</a:t>
            </a:r>
            <a:r>
              <a:rPr lang="ja-JP" altLang="en-US" sz="1200" dirty="0" smtClean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  <a:endParaRPr lang="en-US" altLang="ja-JP" sz="1200" dirty="0" smtClean="0">
              <a:solidFill>
                <a:schemeClr val="bg1">
                  <a:lumMod val="7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1200" dirty="0" smtClean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アジア</a:t>
            </a:r>
            <a:r>
              <a:rPr lang="ja-JP" altLang="en-US" sz="12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航測）</a:t>
            </a:r>
            <a:endParaRPr lang="en-US" altLang="ja-JP" sz="1200" dirty="0">
              <a:solidFill>
                <a:schemeClr val="bg1">
                  <a:lumMod val="7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7068385" y="3664788"/>
            <a:ext cx="967110" cy="35558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統一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68" name="円/楕円 67"/>
          <p:cNvSpPr/>
          <p:nvPr/>
        </p:nvSpPr>
        <p:spPr>
          <a:xfrm>
            <a:off x="8674299" y="1183808"/>
            <a:ext cx="967110" cy="35558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統一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02" name="直方体 101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5000000}"/>
              </a:ext>
            </a:extLst>
          </p:cNvPr>
          <p:cNvSpPr/>
          <p:nvPr/>
        </p:nvSpPr>
        <p:spPr>
          <a:xfrm>
            <a:off x="6505186" y="1574961"/>
            <a:ext cx="2584574" cy="758130"/>
          </a:xfrm>
          <a:prstGeom prst="cube">
            <a:avLst>
              <a:gd name="adj" fmla="val 18549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新統合公開型</a:t>
            </a:r>
            <a:r>
              <a:rPr kumimoji="1" lang="en-US" altLang="ja-JP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  <a:endParaRPr kumimoji="1" lang="en-US" altLang="ja-JP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4" name="円/楕円 103"/>
          <p:cNvSpPr/>
          <p:nvPr/>
        </p:nvSpPr>
        <p:spPr>
          <a:xfrm>
            <a:off x="6601717" y="1403428"/>
            <a:ext cx="2261983" cy="321150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ふじさわキュンマップ</a:t>
            </a:r>
            <a:endParaRPr kumimoji="1" lang="ja-JP" altLang="en-US" sz="10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11" name="直方体 110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23000000}"/>
              </a:ext>
            </a:extLst>
          </p:cNvPr>
          <p:cNvSpPr/>
          <p:nvPr/>
        </p:nvSpPr>
        <p:spPr>
          <a:xfrm>
            <a:off x="8529558" y="3575641"/>
            <a:ext cx="2880000" cy="598107"/>
          </a:xfrm>
          <a:prstGeom prst="cube">
            <a:avLst>
              <a:gd name="adj" fmla="val 19766"/>
            </a:avLst>
          </a:prstGeom>
          <a:solidFill>
            <a:schemeClr val="accent4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200" dirty="0" smtClean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一般</a:t>
            </a:r>
            <a:r>
              <a:rPr kumimoji="1" lang="ja-JP" altLang="en-US" sz="12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業務</a:t>
            </a:r>
            <a:r>
              <a:rPr kumimoji="1" lang="ja-JP" altLang="en-US" sz="1200" dirty="0" smtClean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支援</a:t>
            </a:r>
            <a:r>
              <a:rPr kumimoji="1" lang="en-US" altLang="ja-JP" sz="1200" dirty="0" smtClean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  <a:endParaRPr lang="en-US" altLang="ja-JP" sz="1200" dirty="0">
              <a:solidFill>
                <a:schemeClr val="bg1">
                  <a:lumMod val="7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en-US" altLang="ja-JP" sz="12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kumimoji="1" lang="ja-JP" altLang="en-US" sz="1200" dirty="0" smtClean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道路管理課・国際航業</a:t>
            </a:r>
            <a:r>
              <a:rPr kumimoji="1" lang="en-US" altLang="ja-JP" sz="1200" dirty="0" smtClean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endParaRPr kumimoji="1" lang="en-US" altLang="ja-JP" sz="1200" dirty="0">
              <a:solidFill>
                <a:schemeClr val="bg1">
                  <a:lumMod val="7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12" name="角丸四角形 111"/>
          <p:cNvSpPr/>
          <p:nvPr/>
        </p:nvSpPr>
        <p:spPr>
          <a:xfrm>
            <a:off x="8165519" y="3492321"/>
            <a:ext cx="3416881" cy="819821"/>
          </a:xfrm>
          <a:prstGeom prst="roundRect">
            <a:avLst>
              <a:gd name="adj" fmla="val 886"/>
            </a:avLst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正方形/長方形 112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C000000}"/>
              </a:ext>
            </a:extLst>
          </p:cNvPr>
          <p:cNvSpPr/>
          <p:nvPr/>
        </p:nvSpPr>
        <p:spPr>
          <a:xfrm>
            <a:off x="8010607" y="3046573"/>
            <a:ext cx="914152" cy="4179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 b="1" dirty="0" smtClean="0">
                <a:solidFill>
                  <a:srgbClr val="FFC000"/>
                </a:solidFill>
              </a:rPr>
              <a:t>ＬＧＷＡＮ</a:t>
            </a:r>
            <a:endParaRPr kumimoji="1" lang="ja-JP" altLang="en-US" sz="1400" b="1" dirty="0">
              <a:solidFill>
                <a:srgbClr val="FFC000"/>
              </a:solidFill>
            </a:endParaRPr>
          </a:p>
        </p:txBody>
      </p:sp>
      <p:sp>
        <p:nvSpPr>
          <p:cNvPr id="69" name="円/楕円 68"/>
          <p:cNvSpPr/>
          <p:nvPr/>
        </p:nvSpPr>
        <p:spPr>
          <a:xfrm>
            <a:off x="8989771" y="2932175"/>
            <a:ext cx="967110" cy="35558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統一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pic>
        <p:nvPicPr>
          <p:cNvPr id="127" name="図 126">
            <a:extLst>
              <a:ext uri="{FF2B5EF4-FFF2-40B4-BE49-F238E27FC236}">
                <a16:creationId xmlns:a16="http://schemas.microsoft.com/office/drawing/2014/main" xmlns="" id="{C26AB1E1-F313-49A4-A979-9EBA24DCEE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028" y="290864"/>
            <a:ext cx="945878" cy="417800"/>
          </a:xfrm>
          <a:prstGeom prst="rect">
            <a:avLst/>
          </a:prstGeom>
        </p:spPr>
      </p:pic>
      <p:sp>
        <p:nvSpPr>
          <p:cNvPr id="128" name="正方形/長方形 127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20000000}"/>
              </a:ext>
            </a:extLst>
          </p:cNvPr>
          <p:cNvSpPr/>
          <p:nvPr/>
        </p:nvSpPr>
        <p:spPr>
          <a:xfrm>
            <a:off x="8402933" y="343723"/>
            <a:ext cx="1308023" cy="35345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市民、事業者</a:t>
            </a:r>
            <a:endParaRPr kumimoji="1" lang="ja-JP" altLang="en-US" sz="1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112422" y="2026920"/>
            <a:ext cx="389902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ソリューション</a:t>
            </a:r>
            <a:endParaRPr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1600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つの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統合型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GIS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600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つの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公開型</a:t>
            </a:r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GIS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⇒　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つの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GIS</a:t>
            </a:r>
            <a:r>
              <a:rPr lang="ja-JP" altLang="en-US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を統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一する。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sz="1600" b="1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R6</a:t>
            </a:r>
            <a:r>
              <a:rPr lang="ja-JP" altLang="en-US" sz="1600" b="1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年度構築対象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8" name="正方形/長方形 147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C000000}"/>
              </a:ext>
            </a:extLst>
          </p:cNvPr>
          <p:cNvSpPr/>
          <p:nvPr/>
        </p:nvSpPr>
        <p:spPr>
          <a:xfrm>
            <a:off x="5970406" y="4477482"/>
            <a:ext cx="467594" cy="173720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 b="1" dirty="0" smtClean="0">
                <a:solidFill>
                  <a:srgbClr val="FF9999"/>
                </a:solidFill>
              </a:rPr>
              <a:t>庁内Ｌ Ａ Ｎ（情 報 系）</a:t>
            </a:r>
            <a:endParaRPr kumimoji="1" lang="ja-JP" altLang="en-US" sz="1400" b="1" dirty="0">
              <a:solidFill>
                <a:srgbClr val="FF9999"/>
              </a:solidFill>
            </a:endParaRPr>
          </a:p>
        </p:txBody>
      </p:sp>
      <p:cxnSp>
        <p:nvCxnSpPr>
          <p:cNvPr id="48" name="直線コネクタ 47"/>
          <p:cNvCxnSpPr/>
          <p:nvPr/>
        </p:nvCxnSpPr>
        <p:spPr>
          <a:xfrm flipH="1">
            <a:off x="6438000" y="2361622"/>
            <a:ext cx="485022" cy="2026843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正方形/長方形 50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C000000}"/>
              </a:ext>
            </a:extLst>
          </p:cNvPr>
          <p:cNvSpPr/>
          <p:nvPr/>
        </p:nvSpPr>
        <p:spPr>
          <a:xfrm>
            <a:off x="3937516" y="1046800"/>
            <a:ext cx="1314308" cy="4179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 b="1" dirty="0" smtClean="0">
                <a:solidFill>
                  <a:schemeClr val="accent5"/>
                </a:solidFill>
              </a:rPr>
              <a:t>インターネット</a:t>
            </a:r>
            <a:endParaRPr kumimoji="1" lang="ja-JP" altLang="en-US" sz="1400" b="1" dirty="0">
              <a:solidFill>
                <a:schemeClr val="accent5"/>
              </a:solidFill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9641408" y="618444"/>
            <a:ext cx="2513769" cy="955624"/>
          </a:xfrm>
          <a:prstGeom prst="rect">
            <a:avLst/>
          </a:prstGeom>
          <a:noFill/>
          <a:ln w="508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8483600" y="3536845"/>
            <a:ext cx="2997200" cy="674740"/>
          </a:xfrm>
          <a:prstGeom prst="rect">
            <a:avLst/>
          </a:prstGeom>
          <a:noFill/>
          <a:ln w="508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53"/>
          <p:cNvSpPr/>
          <p:nvPr/>
        </p:nvSpPr>
        <p:spPr>
          <a:xfrm>
            <a:off x="4807709" y="4388465"/>
            <a:ext cx="1114594" cy="1737207"/>
          </a:xfrm>
          <a:prstGeom prst="roundRect">
            <a:avLst>
              <a:gd name="adj" fmla="val 886"/>
            </a:avLst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en-US" altLang="ja-JP" sz="1200" dirty="0">
              <a:solidFill>
                <a:sysClr val="windowText" lastClr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lc="http://schemas.openxmlformats.org/drawingml/2006/lockedCanvas" xmlns:a16="http://schemas.microsoft.com/office/drawing/2014/main" xmlns="" xmlns:xdr="http://schemas.openxmlformats.org/drawingml/2006/spreadsheetDrawing" id="{00000000-0008-0000-0100-00000C000000}"/>
              </a:ext>
            </a:extLst>
          </p:cNvPr>
          <p:cNvSpPr/>
          <p:nvPr/>
        </p:nvSpPr>
        <p:spPr>
          <a:xfrm>
            <a:off x="4972215" y="4056824"/>
            <a:ext cx="701193" cy="4179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 b="1" dirty="0">
                <a:solidFill>
                  <a:schemeClr val="tx1"/>
                </a:solidFill>
              </a:rPr>
              <a:t>単独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837372" y="4447620"/>
            <a:ext cx="1054373" cy="4231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税務地図情報</a:t>
            </a:r>
            <a:endParaRPr lang="en-US" altLang="ja-JP" sz="11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defRPr/>
            </a:pPr>
            <a:r>
              <a:rPr lang="en-US" altLang="ja-JP" sz="1050" dirty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050" dirty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資産税課</a:t>
            </a:r>
            <a:r>
              <a:rPr lang="ja-JP" altLang="en-US" sz="1050" dirty="0" smtClean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1050" dirty="0">
              <a:solidFill>
                <a:sysClr val="windowText" lastClr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837372" y="4999828"/>
            <a:ext cx="1054373" cy="4231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都市計画</a:t>
            </a:r>
            <a:r>
              <a:rPr lang="en-US" altLang="ja-JP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</a:p>
          <a:p>
            <a:r>
              <a:rPr lang="en-US" altLang="ja-JP" sz="1050" dirty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050" dirty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都市計画課）</a:t>
            </a:r>
            <a:endParaRPr lang="en-US" altLang="ja-JP" sz="1050" dirty="0">
              <a:solidFill>
                <a:sysClr val="windowText" lastClr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4837372" y="5565303"/>
            <a:ext cx="1054373" cy="4308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ja-JP" altLang="en-US" sz="1100" dirty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消防地図検索</a:t>
            </a:r>
            <a:endParaRPr lang="en-US" altLang="ja-JP" sz="1100" dirty="0">
              <a:solidFill>
                <a:sysClr val="windowText" lastClr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defRPr/>
            </a:pPr>
            <a:r>
              <a:rPr lang="en-US" altLang="ja-JP" sz="1050" dirty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050" dirty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消防）</a:t>
            </a:r>
            <a:endParaRPr lang="en-US" altLang="ja-JP" sz="1050" dirty="0">
              <a:solidFill>
                <a:sysClr val="windowText" lastClr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3" name="角丸四角形 62"/>
          <p:cNvSpPr/>
          <p:nvPr/>
        </p:nvSpPr>
        <p:spPr>
          <a:xfrm>
            <a:off x="6340992" y="4395237"/>
            <a:ext cx="4318047" cy="1600148"/>
          </a:xfrm>
          <a:prstGeom prst="roundRect">
            <a:avLst>
              <a:gd name="adj" fmla="val 886"/>
            </a:avLst>
          </a:prstGeom>
          <a:noFill/>
          <a:ln w="25400">
            <a:solidFill>
              <a:srgbClr val="FF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直方体 65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5000000}"/>
              </a:ext>
            </a:extLst>
          </p:cNvPr>
          <p:cNvSpPr/>
          <p:nvPr/>
        </p:nvSpPr>
        <p:spPr>
          <a:xfrm>
            <a:off x="6670907" y="5154145"/>
            <a:ext cx="3737378" cy="303339"/>
          </a:xfrm>
          <a:prstGeom prst="cube">
            <a:avLst>
              <a:gd name="adj" fmla="val 18549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下水道</a:t>
            </a:r>
            <a:r>
              <a:rPr lang="en-US" altLang="ja-JP" sz="1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  <a:r>
              <a:rPr lang="ja-JP" altLang="en-US" sz="1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（下水道総務課</a:t>
            </a:r>
            <a:r>
              <a:rPr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など・</a:t>
            </a:r>
            <a:r>
              <a:rPr lang="ja-JP" altLang="en-US" sz="1200" dirty="0" smtClean="0">
                <a:solidFill>
                  <a:schemeClr val="accent6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パスコ</a:t>
            </a:r>
            <a:r>
              <a:rPr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1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0" name="直方体 69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5000000}"/>
              </a:ext>
            </a:extLst>
          </p:cNvPr>
          <p:cNvSpPr/>
          <p:nvPr/>
        </p:nvSpPr>
        <p:spPr>
          <a:xfrm>
            <a:off x="6670907" y="4806864"/>
            <a:ext cx="3737378" cy="303339"/>
          </a:xfrm>
          <a:prstGeom prst="cube">
            <a:avLst>
              <a:gd name="adj" fmla="val 18549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建築</a:t>
            </a:r>
            <a:r>
              <a:rPr lang="ja-JP" altLang="en-US" sz="1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まちづくり</a:t>
            </a:r>
            <a:r>
              <a:rPr lang="en-US" altLang="ja-JP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  <a:r>
              <a:rPr lang="ja-JP" altLang="en-US" sz="1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建築指導課・</a:t>
            </a:r>
            <a:r>
              <a:rPr lang="ja-JP" altLang="en-US" sz="1200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アジア航測</a:t>
            </a:r>
            <a:r>
              <a:rPr lang="ja-JP" altLang="en-US" sz="1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kumimoji="1" lang="ja-JP" altLang="en-US" sz="1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2" name="直方体 71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5000000}"/>
              </a:ext>
            </a:extLst>
          </p:cNvPr>
          <p:cNvSpPr/>
          <p:nvPr/>
        </p:nvSpPr>
        <p:spPr>
          <a:xfrm>
            <a:off x="6670907" y="5508553"/>
            <a:ext cx="3737378" cy="303339"/>
          </a:xfrm>
          <a:prstGeom prst="cube">
            <a:avLst>
              <a:gd name="adj" fmla="val 18549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道路台帳</a:t>
            </a:r>
            <a:r>
              <a:rPr kumimoji="1" lang="en-US" altLang="ja-JP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  <a:r>
              <a:rPr kumimoji="1"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（道路管理課</a:t>
            </a:r>
            <a:r>
              <a:rPr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  <a:r>
              <a:rPr lang="ja-JP" altLang="en-US" sz="1200" dirty="0" smtClean="0">
                <a:solidFill>
                  <a:srgbClr val="7030A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国際航業</a:t>
            </a:r>
            <a:r>
              <a:rPr kumimoji="1"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kumimoji="1" lang="ja-JP" altLang="en-US" sz="1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646097" y="4437269"/>
            <a:ext cx="3819713" cy="406120"/>
          </a:xfrm>
          <a:prstGeom prst="rect">
            <a:avLst/>
          </a:prstGeom>
          <a:noFill/>
          <a:ln w="508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直方体 74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5000000}"/>
              </a:ext>
            </a:extLst>
          </p:cNvPr>
          <p:cNvSpPr/>
          <p:nvPr/>
        </p:nvSpPr>
        <p:spPr>
          <a:xfrm>
            <a:off x="6670907" y="4477483"/>
            <a:ext cx="3737378" cy="301536"/>
          </a:xfrm>
          <a:prstGeom prst="cube">
            <a:avLst>
              <a:gd name="adj" fmla="val 18549"/>
            </a:avLst>
          </a:prstGeom>
          <a:solidFill>
            <a:schemeClr val="bg1">
              <a:lumMod val="95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200" dirty="0" smtClean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統合型</a:t>
            </a:r>
            <a:r>
              <a:rPr kumimoji="1" lang="en-US" altLang="ja-JP" sz="1200" dirty="0" smtClean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  <a:r>
              <a:rPr lang="ja-JP" altLang="en-US" sz="1200" dirty="0" smtClean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（情報システム課・ファルコン）</a:t>
            </a:r>
            <a:endParaRPr kumimoji="1" lang="ja-JP" altLang="en-US" sz="1200" dirty="0">
              <a:solidFill>
                <a:schemeClr val="bg1">
                  <a:lumMod val="7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989715" y="2156008"/>
            <a:ext cx="1824418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真の統合型</a:t>
            </a: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GIS</a:t>
            </a:r>
            <a:r>
              <a:rPr lang="ja-JP" altLang="en-US" sz="12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のうち、</a:t>
            </a:r>
            <a:endParaRPr lang="en-US" altLang="ja-JP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統合型機能部分は</a:t>
            </a:r>
            <a:endParaRPr lang="en-US" altLang="ja-JP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LGWAN</a:t>
            </a:r>
          </a:p>
          <a:p>
            <a:pPr algn="ctr"/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Or</a:t>
            </a:r>
          </a:p>
          <a:p>
            <a:pPr algn="ctr"/>
            <a:r>
              <a:rPr lang="ja-JP" altLang="en-US" sz="12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インターネット</a:t>
            </a:r>
            <a:endParaRPr lang="ja-JP" altLang="en-US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1" name="直線矢印コネクタ 10"/>
          <p:cNvCxnSpPr>
            <a:endCxn id="102" idx="5"/>
          </p:cNvCxnSpPr>
          <p:nvPr/>
        </p:nvCxnSpPr>
        <p:spPr>
          <a:xfrm flipH="1" flipV="1">
            <a:off x="9089760" y="1883713"/>
            <a:ext cx="892440" cy="8775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正方形/長方形 42"/>
          <p:cNvSpPr/>
          <p:nvPr/>
        </p:nvSpPr>
        <p:spPr>
          <a:xfrm>
            <a:off x="5630" y="8748"/>
            <a:ext cx="72607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別紙１　②　第一段階（</a:t>
            </a:r>
            <a:r>
              <a:rPr lang="ja-JP" altLang="en-US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今回</a:t>
            </a:r>
            <a:r>
              <a:rPr lang="en-US" altLang="ja-JP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RFP</a:t>
            </a:r>
            <a:r>
              <a:rPr lang="ja-JP" altLang="en-US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対象</a:t>
            </a:r>
            <a:r>
              <a:rPr lang="ja-JP" altLang="en-US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28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44" name="グループ化 43"/>
          <p:cNvGrpSpPr/>
          <p:nvPr/>
        </p:nvGrpSpPr>
        <p:grpSpPr>
          <a:xfrm>
            <a:off x="4957829" y="2710388"/>
            <a:ext cx="439615" cy="545856"/>
            <a:chOff x="1209368" y="3188717"/>
            <a:chExt cx="439615" cy="545856"/>
          </a:xfrm>
        </p:grpSpPr>
        <p:sp>
          <p:nvSpPr>
            <p:cNvPr id="45" name="角丸四角形 44"/>
            <p:cNvSpPr/>
            <p:nvPr/>
          </p:nvSpPr>
          <p:spPr>
            <a:xfrm>
              <a:off x="1209368" y="3188717"/>
              <a:ext cx="439615" cy="5458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1269358" y="3250872"/>
              <a:ext cx="324556" cy="3973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</p:grpSp>
      <p:sp>
        <p:nvSpPr>
          <p:cNvPr id="47" name="テキスト ボックス 46"/>
          <p:cNvSpPr txBox="1"/>
          <p:nvPr/>
        </p:nvSpPr>
        <p:spPr>
          <a:xfrm>
            <a:off x="5129359" y="3351218"/>
            <a:ext cx="13216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職員タブレット</a:t>
            </a:r>
            <a:endParaRPr kumimoji="1"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3" name="グループ化 52"/>
          <p:cNvGrpSpPr/>
          <p:nvPr/>
        </p:nvGrpSpPr>
        <p:grpSpPr>
          <a:xfrm>
            <a:off x="5457575" y="2709554"/>
            <a:ext cx="439615" cy="545856"/>
            <a:chOff x="1209368" y="3188717"/>
            <a:chExt cx="439615" cy="545856"/>
          </a:xfrm>
        </p:grpSpPr>
        <p:sp>
          <p:nvSpPr>
            <p:cNvPr id="59" name="角丸四角形 58"/>
            <p:cNvSpPr/>
            <p:nvPr/>
          </p:nvSpPr>
          <p:spPr>
            <a:xfrm>
              <a:off x="1209368" y="3188717"/>
              <a:ext cx="439615" cy="5458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1269358" y="3250872"/>
              <a:ext cx="324556" cy="3973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</p:grpSp>
      <p:grpSp>
        <p:nvGrpSpPr>
          <p:cNvPr id="61" name="グループ化 60"/>
          <p:cNvGrpSpPr/>
          <p:nvPr/>
        </p:nvGrpSpPr>
        <p:grpSpPr>
          <a:xfrm>
            <a:off x="5949560" y="2713369"/>
            <a:ext cx="439615" cy="545856"/>
            <a:chOff x="1209368" y="3188717"/>
            <a:chExt cx="439615" cy="545856"/>
          </a:xfrm>
        </p:grpSpPr>
        <p:sp>
          <p:nvSpPr>
            <p:cNvPr id="62" name="角丸四角形 61"/>
            <p:cNvSpPr/>
            <p:nvPr/>
          </p:nvSpPr>
          <p:spPr>
            <a:xfrm>
              <a:off x="1209368" y="3188717"/>
              <a:ext cx="439615" cy="5458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1269358" y="3250872"/>
              <a:ext cx="324556" cy="3973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</p:grpSp>
      <p:cxnSp>
        <p:nvCxnSpPr>
          <p:cNvPr id="3" name="直線コネクタ 2"/>
          <p:cNvCxnSpPr>
            <a:stCxn id="45" idx="0"/>
          </p:cNvCxnSpPr>
          <p:nvPr/>
        </p:nvCxnSpPr>
        <p:spPr>
          <a:xfrm flipV="1">
            <a:off x="5177637" y="2333091"/>
            <a:ext cx="1424080" cy="377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/>
          <p:cNvCxnSpPr>
            <a:stCxn id="59" idx="0"/>
          </p:cNvCxnSpPr>
          <p:nvPr/>
        </p:nvCxnSpPr>
        <p:spPr>
          <a:xfrm flipV="1">
            <a:off x="5677383" y="2343875"/>
            <a:ext cx="887068" cy="3656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>
            <a:stCxn id="62" idx="0"/>
          </p:cNvCxnSpPr>
          <p:nvPr/>
        </p:nvCxnSpPr>
        <p:spPr>
          <a:xfrm flipV="1">
            <a:off x="6169368" y="2314871"/>
            <a:ext cx="411866" cy="398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/>
          <p:cNvCxnSpPr/>
          <p:nvPr/>
        </p:nvCxnSpPr>
        <p:spPr>
          <a:xfrm flipH="1" flipV="1">
            <a:off x="6437828" y="4983086"/>
            <a:ext cx="233079" cy="3581"/>
          </a:xfrm>
          <a:prstGeom prst="line">
            <a:avLst/>
          </a:prstGeom>
          <a:ln w="38100" cap="rnd">
            <a:solidFill>
              <a:srgbClr val="FF9999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/>
          <p:cNvCxnSpPr/>
          <p:nvPr/>
        </p:nvCxnSpPr>
        <p:spPr>
          <a:xfrm>
            <a:off x="6437827" y="4388465"/>
            <a:ext cx="1" cy="594621"/>
          </a:xfrm>
          <a:prstGeom prst="line">
            <a:avLst/>
          </a:prstGeom>
          <a:ln w="38100" cap="rnd">
            <a:solidFill>
              <a:srgbClr val="FF9999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角丸四角形 70"/>
          <p:cNvSpPr/>
          <p:nvPr/>
        </p:nvSpPr>
        <p:spPr>
          <a:xfrm>
            <a:off x="5979269" y="4051456"/>
            <a:ext cx="604845" cy="36254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 smtClean="0"/>
              <a:t>ｻｰﾊﾞｰ</a:t>
            </a:r>
            <a:endParaRPr kumimoji="1" lang="ja-JP" altLang="en-US" sz="1050" dirty="0"/>
          </a:p>
        </p:txBody>
      </p:sp>
    </p:spTree>
    <p:extLst>
      <p:ext uri="{BB962C8B-B14F-4D97-AF65-F5344CB8AC3E}">
        <p14:creationId xmlns:p14="http://schemas.microsoft.com/office/powerpoint/2010/main" val="3125437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1" name="直線コネクタ 110"/>
          <p:cNvCxnSpPr>
            <a:endCxn id="92" idx="0"/>
          </p:cNvCxnSpPr>
          <p:nvPr/>
        </p:nvCxnSpPr>
        <p:spPr>
          <a:xfrm>
            <a:off x="9056944" y="2035829"/>
            <a:ext cx="1162553" cy="397109"/>
          </a:xfrm>
          <a:prstGeom prst="line">
            <a:avLst/>
          </a:prstGeom>
          <a:ln w="381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コネクタ 107"/>
          <p:cNvCxnSpPr>
            <a:stCxn id="94" idx="0"/>
          </p:cNvCxnSpPr>
          <p:nvPr/>
        </p:nvCxnSpPr>
        <p:spPr>
          <a:xfrm flipV="1">
            <a:off x="5774070" y="2223050"/>
            <a:ext cx="1814499" cy="304531"/>
          </a:xfrm>
          <a:prstGeom prst="line">
            <a:avLst/>
          </a:prstGeom>
          <a:ln w="381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雲 258"/>
          <p:cNvSpPr/>
          <p:nvPr/>
        </p:nvSpPr>
        <p:spPr>
          <a:xfrm>
            <a:off x="4011447" y="760776"/>
            <a:ext cx="7713519" cy="3836958"/>
          </a:xfrm>
          <a:prstGeom prst="cloud">
            <a:avLst/>
          </a:prstGeom>
          <a:noFill/>
          <a:ln w="254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0" name="直線コネクタ 79"/>
          <p:cNvCxnSpPr>
            <a:endCxn id="268" idx="2"/>
          </p:cNvCxnSpPr>
          <p:nvPr/>
        </p:nvCxnSpPr>
        <p:spPr>
          <a:xfrm flipH="1" flipV="1">
            <a:off x="7922967" y="708664"/>
            <a:ext cx="2296530" cy="1698516"/>
          </a:xfrm>
          <a:prstGeom prst="line">
            <a:avLst/>
          </a:prstGeom>
          <a:ln w="381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 flipV="1">
            <a:off x="5804984" y="2741897"/>
            <a:ext cx="0" cy="295522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/>
          <p:cNvCxnSpPr/>
          <p:nvPr/>
        </p:nvCxnSpPr>
        <p:spPr>
          <a:xfrm flipV="1">
            <a:off x="4812855" y="2738082"/>
            <a:ext cx="0" cy="295522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8" name="図 267">
            <a:extLst>
              <a:ext uri="{FF2B5EF4-FFF2-40B4-BE49-F238E27FC236}">
                <a16:creationId xmlns:a16="http://schemas.microsoft.com/office/drawing/2014/main" xmlns="" id="{C26AB1E1-F313-49A4-A979-9EBA24DCEE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028" y="290864"/>
            <a:ext cx="945878" cy="417800"/>
          </a:xfrm>
          <a:prstGeom prst="rect">
            <a:avLst/>
          </a:prstGeom>
        </p:spPr>
      </p:pic>
      <p:sp>
        <p:nvSpPr>
          <p:cNvPr id="290" name="正方形/長方形 289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20000000}"/>
              </a:ext>
            </a:extLst>
          </p:cNvPr>
          <p:cNvSpPr/>
          <p:nvPr/>
        </p:nvSpPr>
        <p:spPr>
          <a:xfrm>
            <a:off x="8402933" y="343723"/>
            <a:ext cx="1308023" cy="35345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市民、事業者</a:t>
            </a:r>
            <a:endParaRPr kumimoji="1" lang="ja-JP" altLang="en-US" sz="1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4607561" y="2945205"/>
            <a:ext cx="439615" cy="545856"/>
            <a:chOff x="1209368" y="3188717"/>
            <a:chExt cx="439615" cy="545856"/>
          </a:xfrm>
        </p:grpSpPr>
        <p:sp>
          <p:nvSpPr>
            <p:cNvPr id="43" name="角丸四角形 42"/>
            <p:cNvSpPr/>
            <p:nvPr/>
          </p:nvSpPr>
          <p:spPr>
            <a:xfrm>
              <a:off x="1209368" y="3188717"/>
              <a:ext cx="439615" cy="5458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1269358" y="3250872"/>
              <a:ext cx="324556" cy="3973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</p:grpSp>
      <p:sp>
        <p:nvSpPr>
          <p:cNvPr id="3" name="テキスト ボックス 2"/>
          <p:cNvSpPr txBox="1"/>
          <p:nvPr/>
        </p:nvSpPr>
        <p:spPr>
          <a:xfrm>
            <a:off x="4779091" y="3586035"/>
            <a:ext cx="13216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職員タブレット</a:t>
            </a:r>
            <a:endParaRPr kumimoji="1"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57" name="直線コネクタ 56"/>
          <p:cNvCxnSpPr/>
          <p:nvPr/>
        </p:nvCxnSpPr>
        <p:spPr>
          <a:xfrm flipV="1">
            <a:off x="5312999" y="2738082"/>
            <a:ext cx="0" cy="295522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グループ化 45"/>
          <p:cNvGrpSpPr/>
          <p:nvPr/>
        </p:nvGrpSpPr>
        <p:grpSpPr>
          <a:xfrm>
            <a:off x="5107307" y="2944371"/>
            <a:ext cx="439615" cy="545856"/>
            <a:chOff x="1209368" y="3188717"/>
            <a:chExt cx="439615" cy="545856"/>
          </a:xfrm>
        </p:grpSpPr>
        <p:sp>
          <p:nvSpPr>
            <p:cNvPr id="48" name="角丸四角形 47"/>
            <p:cNvSpPr/>
            <p:nvPr/>
          </p:nvSpPr>
          <p:spPr>
            <a:xfrm>
              <a:off x="1209368" y="3188717"/>
              <a:ext cx="439615" cy="5458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1269358" y="3250872"/>
              <a:ext cx="324556" cy="3973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5599292" y="2948186"/>
            <a:ext cx="439615" cy="545856"/>
            <a:chOff x="1209368" y="3188717"/>
            <a:chExt cx="439615" cy="545856"/>
          </a:xfrm>
        </p:grpSpPr>
        <p:sp>
          <p:nvSpPr>
            <p:cNvPr id="72" name="角丸四角形 71"/>
            <p:cNvSpPr/>
            <p:nvPr/>
          </p:nvSpPr>
          <p:spPr>
            <a:xfrm>
              <a:off x="1209368" y="3188717"/>
              <a:ext cx="439615" cy="5458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1269358" y="3250872"/>
              <a:ext cx="324556" cy="3973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</p:grpSp>
      <p:cxnSp>
        <p:nvCxnSpPr>
          <p:cNvPr id="74" name="直線コネクタ 73"/>
          <p:cNvCxnSpPr>
            <a:endCxn id="268" idx="2"/>
          </p:cNvCxnSpPr>
          <p:nvPr/>
        </p:nvCxnSpPr>
        <p:spPr>
          <a:xfrm flipH="1" flipV="1">
            <a:off x="7922967" y="708664"/>
            <a:ext cx="94785" cy="929873"/>
          </a:xfrm>
          <a:prstGeom prst="line">
            <a:avLst/>
          </a:prstGeom>
          <a:ln w="381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直方体 86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5000000}"/>
              </a:ext>
            </a:extLst>
          </p:cNvPr>
          <p:cNvSpPr/>
          <p:nvPr/>
        </p:nvSpPr>
        <p:spPr>
          <a:xfrm>
            <a:off x="6667732" y="5247341"/>
            <a:ext cx="3737378" cy="303339"/>
          </a:xfrm>
          <a:prstGeom prst="cube">
            <a:avLst>
              <a:gd name="adj" fmla="val 18549"/>
            </a:avLst>
          </a:prstGeom>
          <a:solidFill>
            <a:schemeClr val="bg1">
              <a:lumMod val="95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2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下水道</a:t>
            </a:r>
            <a:r>
              <a:rPr lang="en-US" altLang="ja-JP" sz="12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  <a:r>
              <a:rPr lang="ja-JP" altLang="en-US" sz="12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（下水道総務課</a:t>
            </a:r>
            <a:r>
              <a:rPr lang="ja-JP" altLang="en-US" sz="1200" dirty="0" smtClean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など・パスコ）</a:t>
            </a:r>
            <a:endParaRPr lang="en-US" altLang="ja-JP" sz="1200" dirty="0">
              <a:solidFill>
                <a:schemeClr val="bg1">
                  <a:lumMod val="7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92" name="直方体 91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5000000}"/>
              </a:ext>
            </a:extLst>
          </p:cNvPr>
          <p:cNvSpPr/>
          <p:nvPr/>
        </p:nvSpPr>
        <p:spPr>
          <a:xfrm>
            <a:off x="8395907" y="2432938"/>
            <a:ext cx="3584630" cy="337210"/>
          </a:xfrm>
          <a:prstGeom prst="cube">
            <a:avLst>
              <a:gd name="adj" fmla="val 18549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建築</a:t>
            </a:r>
            <a:r>
              <a:rPr lang="ja-JP" altLang="en-US" sz="1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まちづくり</a:t>
            </a:r>
            <a:r>
              <a:rPr lang="en-US" altLang="ja-JP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  <a:r>
              <a:rPr lang="ja-JP" altLang="en-US" sz="1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建築指導課・</a:t>
            </a:r>
            <a:r>
              <a:rPr lang="ja-JP" altLang="en-US" sz="1200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アジア航測</a:t>
            </a:r>
            <a:r>
              <a:rPr lang="ja-JP" altLang="en-US" sz="1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kumimoji="1" lang="ja-JP" altLang="en-US" sz="1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94" name="直方体 93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5000000}"/>
              </a:ext>
            </a:extLst>
          </p:cNvPr>
          <p:cNvSpPr/>
          <p:nvPr/>
        </p:nvSpPr>
        <p:spPr>
          <a:xfrm>
            <a:off x="4255185" y="2527581"/>
            <a:ext cx="2975457" cy="335934"/>
          </a:xfrm>
          <a:prstGeom prst="cube">
            <a:avLst>
              <a:gd name="adj" fmla="val 18549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道路台帳</a:t>
            </a:r>
            <a:r>
              <a:rPr kumimoji="1" lang="en-US" altLang="ja-JP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  <a:r>
              <a:rPr kumimoji="1"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（道路管理課</a:t>
            </a:r>
            <a:r>
              <a:rPr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  <a:r>
              <a:rPr lang="ja-JP" altLang="en-US" sz="1200" dirty="0" smtClean="0">
                <a:solidFill>
                  <a:srgbClr val="7030A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国際航業</a:t>
            </a:r>
            <a:r>
              <a:rPr kumimoji="1"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kumimoji="1" lang="ja-JP" altLang="en-US" sz="1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15" name="角丸四角形 114"/>
          <p:cNvSpPr/>
          <p:nvPr/>
        </p:nvSpPr>
        <p:spPr>
          <a:xfrm>
            <a:off x="6340992" y="4733135"/>
            <a:ext cx="4318047" cy="1397710"/>
          </a:xfrm>
          <a:prstGeom prst="roundRect">
            <a:avLst>
              <a:gd name="adj" fmla="val 886"/>
            </a:avLst>
          </a:prstGeom>
          <a:noFill/>
          <a:ln w="25400">
            <a:solidFill>
              <a:srgbClr val="FF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角丸四角形 119"/>
          <p:cNvSpPr/>
          <p:nvPr/>
        </p:nvSpPr>
        <p:spPr>
          <a:xfrm>
            <a:off x="4807709" y="4646045"/>
            <a:ext cx="1114594" cy="1737207"/>
          </a:xfrm>
          <a:prstGeom prst="roundRect">
            <a:avLst>
              <a:gd name="adj" fmla="val 886"/>
            </a:avLst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en-US" altLang="ja-JP" sz="1200" dirty="0">
              <a:solidFill>
                <a:sysClr val="windowText" lastClr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1" name="正方形/長方形 120">
            <a:extLst>
              <a:ext uri="{FF2B5EF4-FFF2-40B4-BE49-F238E27FC236}">
                <a16:creationId xmlns:lc="http://schemas.openxmlformats.org/drawingml/2006/lockedCanvas" xmlns:a16="http://schemas.microsoft.com/office/drawing/2014/main" xmlns="" xmlns:xdr="http://schemas.openxmlformats.org/drawingml/2006/spreadsheetDrawing" id="{00000000-0008-0000-0100-00000C000000}"/>
              </a:ext>
            </a:extLst>
          </p:cNvPr>
          <p:cNvSpPr/>
          <p:nvPr/>
        </p:nvSpPr>
        <p:spPr>
          <a:xfrm>
            <a:off x="4972215" y="4314404"/>
            <a:ext cx="701193" cy="4179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 b="1" dirty="0">
                <a:solidFill>
                  <a:schemeClr val="tx1"/>
                </a:solidFill>
              </a:rPr>
              <a:t>単独</a:t>
            </a:r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4837372" y="4705200"/>
            <a:ext cx="1054373" cy="4231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税務地図情報</a:t>
            </a:r>
            <a:endParaRPr lang="en-US" altLang="ja-JP" sz="11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defRPr/>
            </a:pPr>
            <a:r>
              <a:rPr lang="en-US" altLang="ja-JP" sz="1050" dirty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050" dirty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資産税課</a:t>
            </a:r>
            <a:r>
              <a:rPr lang="ja-JP" altLang="en-US" sz="1050" dirty="0" smtClean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1050" dirty="0">
              <a:solidFill>
                <a:sysClr val="windowText" lastClr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4837372" y="5257408"/>
            <a:ext cx="1054373" cy="4231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都市計画</a:t>
            </a:r>
            <a:r>
              <a:rPr lang="en-US" altLang="ja-JP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</a:p>
          <a:p>
            <a:r>
              <a:rPr lang="en-US" altLang="ja-JP" sz="1050" dirty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050" dirty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都市計画課）</a:t>
            </a:r>
            <a:endParaRPr lang="en-US" altLang="ja-JP" sz="1050" dirty="0">
              <a:solidFill>
                <a:sysClr val="windowText" lastClr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4837372" y="5822883"/>
            <a:ext cx="1054373" cy="4308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ja-JP" altLang="en-US" sz="1100" dirty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消防地図検索</a:t>
            </a:r>
            <a:endParaRPr lang="en-US" altLang="ja-JP" sz="1100" dirty="0">
              <a:solidFill>
                <a:sysClr val="windowText" lastClr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defRPr/>
            </a:pPr>
            <a:r>
              <a:rPr lang="en-US" altLang="ja-JP" sz="1050" dirty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050" dirty="0">
                <a:solidFill>
                  <a:sysClr val="windowText" lastClr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消防）</a:t>
            </a:r>
            <a:endParaRPr lang="en-US" altLang="ja-JP" sz="1050" dirty="0">
              <a:solidFill>
                <a:sysClr val="windowText" lastClr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9" name="正方形/長方形 128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C000000}"/>
              </a:ext>
            </a:extLst>
          </p:cNvPr>
          <p:cNvSpPr/>
          <p:nvPr/>
        </p:nvSpPr>
        <p:spPr>
          <a:xfrm>
            <a:off x="5970406" y="4477482"/>
            <a:ext cx="467594" cy="173720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 b="1" dirty="0" smtClean="0">
                <a:solidFill>
                  <a:srgbClr val="FF9999"/>
                </a:solidFill>
              </a:rPr>
              <a:t>庁内Ｌ Ａ Ｎ（情 報 系）</a:t>
            </a:r>
            <a:endParaRPr kumimoji="1" lang="ja-JP" altLang="en-US" sz="1400" b="1" dirty="0">
              <a:solidFill>
                <a:srgbClr val="FF9999"/>
              </a:solidFill>
            </a:endParaRPr>
          </a:p>
        </p:txBody>
      </p:sp>
      <p:cxnSp>
        <p:nvCxnSpPr>
          <p:cNvPr id="66" name="直線矢印コネクタ 65"/>
          <p:cNvCxnSpPr/>
          <p:nvPr/>
        </p:nvCxnSpPr>
        <p:spPr>
          <a:xfrm flipV="1">
            <a:off x="9017326" y="2793959"/>
            <a:ext cx="2449051" cy="2172967"/>
          </a:xfrm>
          <a:prstGeom prst="straightConnector1">
            <a:avLst/>
          </a:prstGeom>
          <a:ln w="104775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直方体 88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5000000}"/>
              </a:ext>
            </a:extLst>
          </p:cNvPr>
          <p:cNvSpPr/>
          <p:nvPr/>
        </p:nvSpPr>
        <p:spPr>
          <a:xfrm>
            <a:off x="6667732" y="4857306"/>
            <a:ext cx="3737378" cy="303339"/>
          </a:xfrm>
          <a:prstGeom prst="cube">
            <a:avLst>
              <a:gd name="adj" fmla="val 18549"/>
            </a:avLst>
          </a:prstGeom>
          <a:solidFill>
            <a:schemeClr val="bg1">
              <a:lumMod val="95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200" dirty="0" smtClean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建築</a:t>
            </a:r>
            <a:r>
              <a:rPr lang="ja-JP" altLang="en-US" sz="12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まちづくり</a:t>
            </a:r>
            <a:r>
              <a:rPr lang="en-US" altLang="ja-JP" sz="1200" dirty="0" smtClean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  <a:r>
              <a:rPr lang="ja-JP" altLang="en-US" sz="12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ja-JP" altLang="en-US" sz="1200" dirty="0" smtClean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建築指導課・アジア航測</a:t>
            </a:r>
            <a:r>
              <a:rPr lang="ja-JP" altLang="en-US" sz="1200" dirty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kumimoji="1" lang="ja-JP" altLang="en-US" sz="1200" dirty="0">
              <a:solidFill>
                <a:schemeClr val="bg1">
                  <a:lumMod val="7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5" name="直方体 84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5000000}"/>
              </a:ext>
            </a:extLst>
          </p:cNvPr>
          <p:cNvSpPr/>
          <p:nvPr/>
        </p:nvSpPr>
        <p:spPr>
          <a:xfrm>
            <a:off x="6667732" y="5643787"/>
            <a:ext cx="3737378" cy="303339"/>
          </a:xfrm>
          <a:prstGeom prst="cube">
            <a:avLst>
              <a:gd name="adj" fmla="val 18549"/>
            </a:avLst>
          </a:prstGeom>
          <a:solidFill>
            <a:schemeClr val="bg1">
              <a:lumMod val="95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200" dirty="0" smtClean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道路台帳</a:t>
            </a:r>
            <a:r>
              <a:rPr kumimoji="1" lang="en-US" altLang="ja-JP" sz="1200" dirty="0" smtClean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  <a:r>
              <a:rPr kumimoji="1" lang="ja-JP" altLang="en-US" sz="1200" dirty="0" smtClean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（道路管理課</a:t>
            </a:r>
            <a:r>
              <a:rPr lang="ja-JP" altLang="en-US" sz="1200" dirty="0" smtClean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・国際航業</a:t>
            </a:r>
            <a:r>
              <a:rPr kumimoji="1" lang="ja-JP" altLang="en-US" sz="1200" dirty="0" smtClean="0">
                <a:solidFill>
                  <a:schemeClr val="bg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kumimoji="1" lang="ja-JP" altLang="en-US" sz="1200" dirty="0">
              <a:solidFill>
                <a:schemeClr val="bg1">
                  <a:lumMod val="7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C000000}"/>
              </a:ext>
            </a:extLst>
          </p:cNvPr>
          <p:cNvSpPr/>
          <p:nvPr/>
        </p:nvSpPr>
        <p:spPr>
          <a:xfrm>
            <a:off x="3937516" y="1046800"/>
            <a:ext cx="1314308" cy="4179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 b="1" dirty="0" smtClean="0">
                <a:solidFill>
                  <a:schemeClr val="accent5"/>
                </a:solidFill>
              </a:rPr>
              <a:t>インターネット</a:t>
            </a:r>
            <a:endParaRPr kumimoji="1" lang="ja-JP" altLang="en-US" sz="1400" b="1" dirty="0">
              <a:solidFill>
                <a:schemeClr val="accent5"/>
              </a:solidFill>
            </a:endParaRPr>
          </a:p>
        </p:txBody>
      </p:sp>
      <p:cxnSp>
        <p:nvCxnSpPr>
          <p:cNvPr id="62" name="直線矢印コネクタ 61"/>
          <p:cNvCxnSpPr>
            <a:stCxn id="87" idx="4"/>
          </p:cNvCxnSpPr>
          <p:nvPr/>
        </p:nvCxnSpPr>
        <p:spPr>
          <a:xfrm flipH="1" flipV="1">
            <a:off x="9956800" y="3490227"/>
            <a:ext cx="392044" cy="1936917"/>
          </a:xfrm>
          <a:prstGeom prst="straightConnector1">
            <a:avLst/>
          </a:prstGeom>
          <a:ln w="104775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/>
          <p:cNvCxnSpPr/>
          <p:nvPr/>
        </p:nvCxnSpPr>
        <p:spPr>
          <a:xfrm flipV="1">
            <a:off x="8075267" y="3486211"/>
            <a:ext cx="0" cy="295522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/>
          <p:cNvCxnSpPr/>
          <p:nvPr/>
        </p:nvCxnSpPr>
        <p:spPr>
          <a:xfrm flipV="1">
            <a:off x="7083138" y="3482396"/>
            <a:ext cx="0" cy="295522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グループ化 77"/>
          <p:cNvGrpSpPr/>
          <p:nvPr/>
        </p:nvGrpSpPr>
        <p:grpSpPr>
          <a:xfrm>
            <a:off x="6877844" y="3689519"/>
            <a:ext cx="439615" cy="545856"/>
            <a:chOff x="1209368" y="3188717"/>
            <a:chExt cx="439615" cy="545856"/>
          </a:xfrm>
        </p:grpSpPr>
        <p:sp>
          <p:nvSpPr>
            <p:cNvPr id="79" name="角丸四角形 78"/>
            <p:cNvSpPr/>
            <p:nvPr/>
          </p:nvSpPr>
          <p:spPr>
            <a:xfrm>
              <a:off x="1209368" y="3188717"/>
              <a:ext cx="439615" cy="5458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1269358" y="3250872"/>
              <a:ext cx="324556" cy="3973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</p:grpSp>
      <p:cxnSp>
        <p:nvCxnSpPr>
          <p:cNvPr id="82" name="直線コネクタ 81"/>
          <p:cNvCxnSpPr/>
          <p:nvPr/>
        </p:nvCxnSpPr>
        <p:spPr>
          <a:xfrm flipV="1">
            <a:off x="7583282" y="3482396"/>
            <a:ext cx="0" cy="295522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グループ化 82"/>
          <p:cNvGrpSpPr/>
          <p:nvPr/>
        </p:nvGrpSpPr>
        <p:grpSpPr>
          <a:xfrm>
            <a:off x="7377590" y="3688685"/>
            <a:ext cx="439615" cy="545856"/>
            <a:chOff x="1209368" y="3188717"/>
            <a:chExt cx="439615" cy="545856"/>
          </a:xfrm>
        </p:grpSpPr>
        <p:sp>
          <p:nvSpPr>
            <p:cNvPr id="84" name="角丸四角形 83"/>
            <p:cNvSpPr/>
            <p:nvPr/>
          </p:nvSpPr>
          <p:spPr>
            <a:xfrm>
              <a:off x="1209368" y="3188717"/>
              <a:ext cx="439615" cy="5458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1269358" y="3250872"/>
              <a:ext cx="324556" cy="3973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7869575" y="3692500"/>
            <a:ext cx="439615" cy="545856"/>
            <a:chOff x="1209368" y="3188717"/>
            <a:chExt cx="439615" cy="545856"/>
          </a:xfrm>
        </p:grpSpPr>
        <p:sp>
          <p:nvSpPr>
            <p:cNvPr id="93" name="角丸四角形 92"/>
            <p:cNvSpPr/>
            <p:nvPr/>
          </p:nvSpPr>
          <p:spPr>
            <a:xfrm>
              <a:off x="1209368" y="3188717"/>
              <a:ext cx="439615" cy="5458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1269358" y="3250872"/>
              <a:ext cx="324556" cy="3973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</p:grpSp>
      <p:sp>
        <p:nvSpPr>
          <p:cNvPr id="61" name="直方体 60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5000000}"/>
              </a:ext>
            </a:extLst>
          </p:cNvPr>
          <p:cNvSpPr/>
          <p:nvPr/>
        </p:nvSpPr>
        <p:spPr>
          <a:xfrm>
            <a:off x="6667732" y="3182843"/>
            <a:ext cx="3737378" cy="303339"/>
          </a:xfrm>
          <a:prstGeom prst="cube">
            <a:avLst>
              <a:gd name="adj" fmla="val 18549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下水道</a:t>
            </a:r>
            <a:r>
              <a:rPr lang="en-US" altLang="ja-JP" sz="1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  <a:r>
              <a:rPr lang="ja-JP" altLang="en-US" sz="1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（下水道総務課</a:t>
            </a:r>
            <a:r>
              <a:rPr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など・</a:t>
            </a:r>
            <a:r>
              <a:rPr lang="ja-JP" altLang="en-US" sz="1200" dirty="0" smtClean="0">
                <a:solidFill>
                  <a:schemeClr val="accent6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パスコ</a:t>
            </a:r>
            <a:r>
              <a:rPr lang="ja-JP" altLang="en-US" sz="12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1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97" name="直線矢印コネクタ 96"/>
          <p:cNvCxnSpPr>
            <a:stCxn id="85" idx="2"/>
          </p:cNvCxnSpPr>
          <p:nvPr/>
        </p:nvCxnSpPr>
        <p:spPr>
          <a:xfrm flipH="1" flipV="1">
            <a:off x="6271393" y="2944371"/>
            <a:ext cx="396339" cy="2879219"/>
          </a:xfrm>
          <a:prstGeom prst="straightConnector1">
            <a:avLst/>
          </a:prstGeom>
          <a:ln w="104775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テキスト ボックス 98"/>
          <p:cNvSpPr txBox="1"/>
          <p:nvPr/>
        </p:nvSpPr>
        <p:spPr>
          <a:xfrm>
            <a:off x="7035039" y="4346677"/>
            <a:ext cx="13216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職員タブレット</a:t>
            </a:r>
            <a:endParaRPr kumimoji="1"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5631" y="8748"/>
            <a:ext cx="66404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別紙１　③　最終段階</a:t>
            </a:r>
            <a:endParaRPr lang="en-US" altLang="ja-JP" sz="28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12421" y="2026920"/>
            <a:ext cx="417468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ソリューション</a:t>
            </a:r>
            <a:endParaRPr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外部との情報連携にハードル 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⇒　最終的には、各個別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GIS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をクラウド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上に展開していく。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・市民の資料取得が容易になる。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・建築確認概要書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・各種許認可書類など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・各業務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GIS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に対して職員がタブレット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端末で仕事ができる。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・真の統合型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GIS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と各業務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GIS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API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連携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させて、職員間及び市民に対して、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最高の鮮度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の情報を提供できる。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0" name="直方体 59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5000000}"/>
              </a:ext>
            </a:extLst>
          </p:cNvPr>
          <p:cNvSpPr/>
          <p:nvPr/>
        </p:nvSpPr>
        <p:spPr>
          <a:xfrm>
            <a:off x="6505186" y="1574961"/>
            <a:ext cx="2584574" cy="758130"/>
          </a:xfrm>
          <a:prstGeom prst="cube">
            <a:avLst>
              <a:gd name="adj" fmla="val 18549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新統合公開型</a:t>
            </a:r>
            <a:r>
              <a:rPr kumimoji="1" lang="en-US" altLang="ja-JP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GIS</a:t>
            </a:r>
            <a:endParaRPr kumimoji="1" lang="en-US" altLang="ja-JP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7" name="円/楕円 76"/>
          <p:cNvSpPr/>
          <p:nvPr/>
        </p:nvSpPr>
        <p:spPr>
          <a:xfrm>
            <a:off x="6601717" y="1403428"/>
            <a:ext cx="2261983" cy="321150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ふじさわキュンマップ</a:t>
            </a:r>
            <a:endParaRPr kumimoji="1" lang="ja-JP" altLang="en-US" sz="10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53279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1443</TotalTime>
  <Words>376</Words>
  <Application>Microsoft Office PowerPoint</Application>
  <PresentationFormat>ワイド画面</PresentationFormat>
  <Paragraphs>110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山本　慎一郎</dc:creator>
  <cp:lastModifiedBy> </cp:lastModifiedBy>
  <cp:revision>113</cp:revision>
  <dcterms:created xsi:type="dcterms:W3CDTF">2023-03-29T06:19:40Z</dcterms:created>
  <dcterms:modified xsi:type="dcterms:W3CDTF">2023-12-15T06:02:25Z</dcterms:modified>
</cp:coreProperties>
</file>